
<file path=[Content_Types].xml><?xml version="1.0" encoding="utf-8"?>
<Types xmlns="http://schemas.openxmlformats.org/package/2006/content-types">
  <Default Extension="xml" ContentType="application/xml"/>
  <Default Extension="wav" ContentType="audio/wav"/>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 id="2147483719" r:id="rId3"/>
    <p:sldMasterId id="2147483731" r:id="rId4"/>
    <p:sldMasterId id="2147483755" r:id="rId5"/>
    <p:sldMasterId id="2147483779" r:id="rId6"/>
    <p:sldMasterId id="2147483791" r:id="rId7"/>
    <p:sldMasterId id="2147483803" r:id="rId8"/>
    <p:sldMasterId id="2147483815" r:id="rId9"/>
    <p:sldMasterId id="2147483827" r:id="rId10"/>
    <p:sldMasterId id="2147483839" r:id="rId11"/>
    <p:sldMasterId id="2147483851" r:id="rId12"/>
  </p:sldMasterIdLst>
  <p:sldIdLst>
    <p:sldId id="256" r:id="rId13"/>
    <p:sldId id="261" r:id="rId14"/>
    <p:sldId id="262" r:id="rId15"/>
    <p:sldId id="257" r:id="rId16"/>
    <p:sldId id="258" r:id="rId17"/>
    <p:sldId id="259" r:id="rId18"/>
    <p:sldId id="260" r:id="rId19"/>
    <p:sldId id="263" r:id="rId20"/>
    <p:sldId id="264" r:id="rId21"/>
    <p:sldId id="265" r:id="rId22"/>
    <p:sldId id="266" r:id="rId23"/>
    <p:sldId id="26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FFFC"/>
    <a:srgbClr val="181202"/>
    <a:srgbClr val="6C3886"/>
    <a:srgbClr val="AE09A5"/>
    <a:srgbClr val="4AF33C"/>
    <a:srgbClr val="1E8AE8"/>
    <a:srgbClr val="2298FF"/>
    <a:srgbClr val="0008FF"/>
    <a:srgbClr val="679AFF"/>
    <a:srgbClr val="1100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94660"/>
  </p:normalViewPr>
  <p:slideViewPr>
    <p:cSldViewPr snapToGrid="0" snapToObjects="1">
      <p:cViewPr>
        <p:scale>
          <a:sx n="75" d="100"/>
          <a:sy n="75" d="100"/>
        </p:scale>
        <p:origin x="-432"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tudent:Desktop:Exc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tudent:Desktop: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Material Costs</a:t>
            </a:r>
          </a:p>
        </c:rich>
      </c:tx>
      <c:layout>
        <c:manualLayout>
          <c:xMode val="edge"/>
          <c:yMode val="edge"/>
          <c:x val="0.312983259745349"/>
          <c:y val="0.0273556263738394"/>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22709928098652"/>
          <c:y val="0.177764004231865"/>
          <c:w val="0.831894340343839"/>
          <c:h val="0.750703007288013"/>
        </c:manualLayout>
      </c:layout>
      <c:pie3DChart>
        <c:varyColors val="1"/>
        <c:ser>
          <c:idx val="0"/>
          <c:order val="0"/>
          <c:dLbls>
            <c:showLegendKey val="0"/>
            <c:showVal val="0"/>
            <c:showCatName val="1"/>
            <c:showSerName val="0"/>
            <c:showPercent val="0"/>
            <c:showBubbleSize val="0"/>
            <c:showLeaderLines val="1"/>
          </c:dLbls>
          <c:cat>
            <c:strRef>
              <c:f>Sheet1!$A$1:$A$5</c:f>
              <c:strCache>
                <c:ptCount val="5"/>
                <c:pt idx="0">
                  <c:v>Material Costs (1)</c:v>
                </c:pt>
                <c:pt idx="2">
                  <c:v>Wii Remote </c:v>
                </c:pt>
                <c:pt idx="3">
                  <c:v>Non-Perscriptive contact lens </c:v>
                </c:pt>
                <c:pt idx="4">
                  <c:v>Electricity conducting wire </c:v>
                </c:pt>
              </c:strCache>
            </c:strRef>
          </c:cat>
          <c:val>
            <c:numRef>
              <c:f>Sheet1!$B$1:$B$5</c:f>
              <c:numCache>
                <c:formatCode>General</c:formatCode>
                <c:ptCount val="5"/>
                <c:pt idx="2" formatCode="&quot;$&quot;#,##0.00">
                  <c:v>34.99</c:v>
                </c:pt>
                <c:pt idx="3" formatCode="&quot;$&quot;#,##0.00">
                  <c:v>5.99</c:v>
                </c:pt>
                <c:pt idx="4" formatCode="&quot;$&quot;#,##0.00">
                  <c:v>0.01</c:v>
                </c:pt>
              </c:numCache>
            </c:numRef>
          </c:val>
        </c:ser>
        <c:ser>
          <c:idx val="1"/>
          <c:order val="1"/>
          <c:dLbls>
            <c:showLegendKey val="0"/>
            <c:showVal val="0"/>
            <c:showCatName val="1"/>
            <c:showSerName val="0"/>
            <c:showPercent val="0"/>
            <c:showBubbleSize val="0"/>
            <c:showLeaderLines val="1"/>
          </c:dLbls>
          <c:cat>
            <c:strRef>
              <c:f>Sheet1!$A$1:$A$5</c:f>
              <c:strCache>
                <c:ptCount val="5"/>
                <c:pt idx="0">
                  <c:v>Material Costs (1)</c:v>
                </c:pt>
                <c:pt idx="2">
                  <c:v>Wii Remote </c:v>
                </c:pt>
                <c:pt idx="3">
                  <c:v>Non-Perscriptive contact lens </c:v>
                </c:pt>
                <c:pt idx="4">
                  <c:v>Electricity conducting wire </c:v>
                </c:pt>
              </c:strCache>
            </c:strRef>
          </c:cat>
          <c:val>
            <c:numRef>
              <c:f>Sheet1!$C$1:$C$5</c:f>
              <c:numCache>
                <c:formatCode>General</c:formatCode>
                <c:ptCount val="5"/>
              </c:numCache>
            </c:numRef>
          </c:val>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bg1">
                    <a:lumMod val="50000"/>
                  </a:schemeClr>
                </a:solidFill>
              </a:defRPr>
            </a:pPr>
            <a:r>
              <a:rPr lang="en-US">
                <a:solidFill>
                  <a:schemeClr val="bg1">
                    <a:lumMod val="50000"/>
                  </a:schemeClr>
                </a:solidFill>
              </a:rPr>
              <a:t>Development</a:t>
            </a:r>
            <a:r>
              <a:rPr lang="en-US" baseline="0">
                <a:solidFill>
                  <a:schemeClr val="bg1">
                    <a:lumMod val="50000"/>
                  </a:schemeClr>
                </a:solidFill>
              </a:rPr>
              <a:t> analysis</a:t>
            </a:r>
            <a:endParaRPr lang="en-US">
              <a:solidFill>
                <a:schemeClr val="bg1">
                  <a:lumMod val="50000"/>
                </a:schemeClr>
              </a:solidFill>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2"/>
          <c:order val="2"/>
          <c:dLbls>
            <c:showLegendKey val="0"/>
            <c:showVal val="0"/>
            <c:showCatName val="1"/>
            <c:showSerName val="0"/>
            <c:showPercent val="0"/>
            <c:showBubbleSize val="0"/>
            <c:showLeaderLines val="1"/>
          </c:dLbls>
          <c:cat>
            <c:strRef>
              <c:f>Sheet1!$A$9:$A$13</c:f>
              <c:strCache>
                <c:ptCount val="5"/>
                <c:pt idx="0">
                  <c:v>Shipping and developing product (1)</c:v>
                </c:pt>
                <c:pt idx="2">
                  <c:v>Factory (Per squ. foot)</c:v>
                </c:pt>
                <c:pt idx="3">
                  <c:v>Shipping</c:v>
                </c:pt>
                <c:pt idx="4">
                  <c:v>Factory labor</c:v>
                </c:pt>
              </c:strCache>
            </c:strRef>
          </c:cat>
          <c:val>
            <c:numRef>
              <c:f>Sheet1!$B$9:$B$13</c:f>
              <c:numCache>
                <c:formatCode>General</c:formatCode>
                <c:ptCount val="5"/>
                <c:pt idx="2" formatCode="&quot;$&quot;#,##0.00">
                  <c:v>91.88</c:v>
                </c:pt>
                <c:pt idx="3" formatCode="&quot;$&quot;#,##0.00">
                  <c:v>39.95</c:v>
                </c:pt>
                <c:pt idx="4" formatCode="&quot;$&quot;#,##0.00">
                  <c:v>73.45</c:v>
                </c:pt>
              </c:numCache>
            </c:numRef>
          </c:val>
        </c:ser>
        <c:ser>
          <c:idx val="3"/>
          <c:order val="3"/>
          <c:dLbls>
            <c:showLegendKey val="0"/>
            <c:showVal val="0"/>
            <c:showCatName val="1"/>
            <c:showSerName val="0"/>
            <c:showPercent val="0"/>
            <c:showBubbleSize val="0"/>
            <c:showLeaderLines val="1"/>
          </c:dLbls>
          <c:cat>
            <c:strRef>
              <c:f>Sheet1!$A$9:$A$13</c:f>
              <c:strCache>
                <c:ptCount val="5"/>
                <c:pt idx="0">
                  <c:v>Shipping and developing product (1)</c:v>
                </c:pt>
                <c:pt idx="2">
                  <c:v>Factory (Per squ. foot)</c:v>
                </c:pt>
                <c:pt idx="3">
                  <c:v>Shipping</c:v>
                </c:pt>
                <c:pt idx="4">
                  <c:v>Factory labor</c:v>
                </c:pt>
              </c:strCache>
            </c:strRef>
          </c:cat>
          <c:val>
            <c:numRef>
              <c:f>Sheet1!$C$9:$C$13</c:f>
              <c:numCache>
                <c:formatCode>General</c:formatCode>
                <c:ptCount val="5"/>
              </c:numCache>
            </c:numRef>
          </c:val>
        </c:ser>
        <c:ser>
          <c:idx val="0"/>
          <c:order val="0"/>
          <c:dLbls>
            <c:showLegendKey val="0"/>
            <c:showVal val="0"/>
            <c:showCatName val="1"/>
            <c:showSerName val="0"/>
            <c:showPercent val="0"/>
            <c:showBubbleSize val="0"/>
            <c:showLeaderLines val="1"/>
          </c:dLbls>
          <c:cat>
            <c:strRef>
              <c:f>Sheet1!$A$9:$A$13</c:f>
              <c:strCache>
                <c:ptCount val="5"/>
                <c:pt idx="0">
                  <c:v>Shipping and developing product (1)</c:v>
                </c:pt>
                <c:pt idx="2">
                  <c:v>Factory (Per squ. foot)</c:v>
                </c:pt>
                <c:pt idx="3">
                  <c:v>Shipping</c:v>
                </c:pt>
                <c:pt idx="4">
                  <c:v>Factory labor</c:v>
                </c:pt>
              </c:strCache>
            </c:strRef>
          </c:cat>
          <c:val>
            <c:numRef>
              <c:f>Sheet1!$B$9:$B$13</c:f>
              <c:numCache>
                <c:formatCode>General</c:formatCode>
                <c:ptCount val="5"/>
                <c:pt idx="2" formatCode="&quot;$&quot;#,##0.00">
                  <c:v>91.88</c:v>
                </c:pt>
                <c:pt idx="3" formatCode="&quot;$&quot;#,##0.00">
                  <c:v>39.95</c:v>
                </c:pt>
                <c:pt idx="4" formatCode="&quot;$&quot;#,##0.00">
                  <c:v>73.45</c:v>
                </c:pt>
              </c:numCache>
            </c:numRef>
          </c:val>
        </c:ser>
        <c:ser>
          <c:idx val="1"/>
          <c:order val="1"/>
          <c:dLbls>
            <c:showLegendKey val="0"/>
            <c:showVal val="0"/>
            <c:showCatName val="1"/>
            <c:showSerName val="0"/>
            <c:showPercent val="0"/>
            <c:showBubbleSize val="0"/>
            <c:showLeaderLines val="1"/>
          </c:dLbls>
          <c:cat>
            <c:strRef>
              <c:f>Sheet1!$A$9:$A$13</c:f>
              <c:strCache>
                <c:ptCount val="5"/>
                <c:pt idx="0">
                  <c:v>Shipping and developing product (1)</c:v>
                </c:pt>
                <c:pt idx="2">
                  <c:v>Factory (Per squ. foot)</c:v>
                </c:pt>
                <c:pt idx="3">
                  <c:v>Shipping</c:v>
                </c:pt>
                <c:pt idx="4">
                  <c:v>Factory labor</c:v>
                </c:pt>
              </c:strCache>
            </c:strRef>
          </c:cat>
          <c:val>
            <c:numRef>
              <c:f>Sheet1!$C$9:$C$13</c:f>
              <c:numCache>
                <c:formatCode>General</c:formatCode>
                <c:ptCount val="5"/>
              </c:numCache>
            </c:numRef>
          </c:val>
        </c:ser>
        <c:dLbls>
          <c:showLegendKey val="0"/>
          <c:showVal val="0"/>
          <c:showCatName val="1"/>
          <c:showSerName val="0"/>
          <c:showPercent val="0"/>
          <c:showBubbleSize val="0"/>
          <c:showLeaderLines val="1"/>
        </c:dLbls>
      </c:pie3DChart>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4A6734C-E115-4BC5-9FB0-F9BF6FABFDA0}" type="datetimeFigureOut">
              <a:rPr lang="en-US" smtClean="0"/>
              <a:t>11/18/13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4A6734C-E115-4BC5-9FB0-F9BF6FABFDA0}" type="datetimeFigureOut">
              <a:rPr lang="en-US" smtClean="0"/>
              <a:t>11/18/13</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739C4FB-7D33-419B-8833-D1372BFD11C8}"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4A6734C-E115-4BC5-9FB0-F9BF6FABFDA0}" type="datetimeFigureOut">
              <a:rPr lang="en-US" smtClean="0"/>
              <a:t>11/18/13</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739C4FB-7D33-419B-8833-D1372BFD11C8}"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A6734C-E115-4BC5-9FB0-F9BF6FABFDA0}" type="datetimeFigureOut">
              <a:rPr lang="en-US" smtClean="0"/>
              <a:t>11/18/13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A6734C-E115-4BC5-9FB0-F9BF6FABFDA0}" type="datetimeFigureOut">
              <a:rPr lang="en-US" smtClean="0"/>
              <a:t>11/18/13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4A6734C-E115-4BC5-9FB0-F9BF6FABFDA0}" type="datetimeFigureOut">
              <a:rPr lang="en-US" smtClean="0"/>
              <a:t>11/18/13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739C4FB-7D33-419B-8833-D1372BFD11C8}"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739C4FB-7D33-419B-8833-D1372BFD11C8}" type="slidenum">
              <a:rPr lang="en-US" smtClean="0"/>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A6734C-E115-4BC5-9FB0-F9BF6FABFDA0}" type="datetimeFigureOut">
              <a:rPr lang="en-US" smtClean="0"/>
              <a:t>11/18/13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A6734C-E115-4BC5-9FB0-F9BF6FABFDA0}" type="datetimeFigureOut">
              <a:rPr lang="en-US" smtClean="0"/>
              <a:t>11/18/13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4A6734C-E115-4BC5-9FB0-F9BF6FABFDA0}" type="datetimeFigureOut">
              <a:rPr lang="en-US" smtClean="0"/>
              <a:t>11/18/13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739C4FB-7D33-419B-8833-D1372BFD11C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A6734C-E115-4BC5-9FB0-F9BF6FABFDA0}" type="datetimeFigureOut">
              <a:rPr lang="en-US" smtClean="0"/>
              <a:t>11/18/13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A6734C-E115-4BC5-9FB0-F9BF6FABFDA0}" type="datetimeFigureOut">
              <a:rPr lang="en-US" smtClean="0"/>
              <a:t>11/18/13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4A6734C-E115-4BC5-9FB0-F9BF6FABFDA0}" type="datetimeFigureOut">
              <a:rPr lang="en-US" smtClean="0"/>
              <a:t>11/18/13</a:t>
            </a:fld>
            <a:endParaRPr lang="en-US"/>
          </a:p>
        </p:txBody>
      </p:sp>
      <p:sp>
        <p:nvSpPr>
          <p:cNvPr id="8" name="Slide Number Placeholder 7"/>
          <p:cNvSpPr>
            <a:spLocks noGrp="1"/>
          </p:cNvSpPr>
          <p:nvPr>
            <p:ph type="sldNum" sz="quarter" idx="11"/>
          </p:nvPr>
        </p:nvSpPr>
        <p:spPr/>
        <p:txBody>
          <a:bodyPr/>
          <a:lstStyle/>
          <a:p>
            <a:fld id="{D739C4FB-7D33-419B-8833-D1372BFD11C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4A6734C-E115-4BC5-9FB0-F9BF6FABFDA0}" type="datetimeFigureOut">
              <a:rPr lang="en-US" smtClean="0"/>
              <a:t>11/18/13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A6734C-E115-4BC5-9FB0-F9BF6FABFDA0}" type="datetimeFigureOut">
              <a:rPr lang="en-US" smtClean="0"/>
              <a:t>11/18/13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A6734C-E115-4BC5-9FB0-F9BF6FABFDA0}" type="datetimeFigureOut">
              <a:rPr lang="en-US" smtClean="0"/>
              <a:t>11/18/13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A6734C-E115-4BC5-9FB0-F9BF6FABFDA0}" type="datetimeFigureOut">
              <a:rPr lang="en-US" smtClean="0"/>
              <a:t>11/18/13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A6734C-E115-4BC5-9FB0-F9BF6FABFDA0}" type="datetimeFigureOut">
              <a:rPr lang="en-US" smtClean="0"/>
              <a:t>11/18/13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A6734C-E115-4BC5-9FB0-F9BF6FABFDA0}" type="datetimeFigureOut">
              <a:rPr lang="en-US" smtClean="0"/>
              <a:t>11/18/13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4A6734C-E115-4BC5-9FB0-F9BF6FABFDA0}" type="datetimeFigureOut">
              <a:rPr lang="en-US" smtClean="0"/>
              <a:t>11/18/13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D739C4FB-7D33-419B-8833-D1372BFD11C8}"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39C4FB-7D33-419B-8833-D1372BFD11C8}"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39C4FB-7D33-419B-8833-D1372BFD11C8}"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39C4FB-7D33-419B-8833-D1372BFD11C8}"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4A6734C-E115-4BC5-9FB0-F9BF6FABFDA0}" type="datetimeFigureOut">
              <a:rPr lang="en-US" smtClean="0"/>
              <a:t>11/18/13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739C4FB-7D33-419B-8833-D1372BFD11C8}"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4A6734C-E115-4BC5-9FB0-F9BF6FABFDA0}" type="datetimeFigureOut">
              <a:rPr lang="en-US" smtClean="0"/>
              <a:t>11/18/13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739C4FB-7D33-419B-8833-D1372BFD11C8}"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4A6734C-E115-4BC5-9FB0-F9BF6FABFDA0}" type="datetimeFigureOut">
              <a:rPr lang="en-US" smtClean="0"/>
              <a:t>11/18/13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739C4FB-7D33-419B-8833-D1372BFD11C8}"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39C4FB-7D33-419B-8833-D1372BFD11C8}"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D739C4FB-7D33-419B-8833-D1372BFD11C8}" type="slidenum">
              <a:rPr lang="en-US" smtClean="0"/>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39C4FB-7D33-419B-8833-D1372BFD11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11/18/13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39C4FB-7D33-419B-8833-D1372BFD11C8}"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4A6734C-E115-4BC5-9FB0-F9BF6FABFDA0}" type="datetimeFigureOut">
              <a:rPr lang="en-US" smtClean="0"/>
              <a:t>11/18/13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739C4FB-7D33-419B-8833-D1372BFD11C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739C4FB-7D33-419B-8833-D1372BFD11C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A6734C-E115-4BC5-9FB0-F9BF6FABFDA0}" type="datetimeFigureOut">
              <a:rPr lang="en-US" smtClean="0"/>
              <a:t>11/18/13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A6734C-E115-4BC5-9FB0-F9BF6FABFDA0}" type="datetimeFigureOut">
              <a:rPr lang="en-US" smtClean="0"/>
              <a:t>11/18/13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11/18/13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4A6734C-E115-4BC5-9FB0-F9BF6FABFDA0}" type="datetimeFigureOut">
              <a:rPr lang="en-US" smtClean="0"/>
              <a:t>11/18/13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739C4FB-7D33-419B-8833-D1372BFD11C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A6734C-E115-4BC5-9FB0-F9BF6FABFDA0}" type="datetimeFigureOut">
              <a:rPr lang="en-US" smtClean="0"/>
              <a:t>11/18/13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A6734C-E115-4BC5-9FB0-F9BF6FABFDA0}" type="datetimeFigureOut">
              <a:rPr lang="en-US" smtClean="0"/>
              <a:t>11/18/13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4A6734C-E115-4BC5-9FB0-F9BF6FABFDA0}" type="datetimeFigureOut">
              <a:rPr lang="en-US" smtClean="0"/>
              <a:t>11/18/13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39C4FB-7D33-419B-8833-D1372BFD11C8}"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739C4FB-7D33-419B-8833-D1372BFD11C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39C4FB-7D33-419B-8833-D1372BFD11C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4A6734C-E115-4BC5-9FB0-F9BF6FABFDA0}" type="datetimeFigureOut">
              <a:rPr lang="en-US" smtClean="0"/>
              <a:t>11/18/13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739C4FB-7D33-419B-8833-D1372BFD11C8}"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A6734C-E115-4BC5-9FB0-F9BF6FABFDA0}" type="datetimeFigureOut">
              <a:rPr lang="en-US" smtClean="0"/>
              <a:t>11/18/13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739C4FB-7D33-419B-8833-D1372BFD11C8}" type="slidenum">
              <a:rPr lang="en-US" smtClean="0"/>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4A6734C-E115-4BC5-9FB0-F9BF6FABFDA0}" type="datetimeFigureOut">
              <a:rPr lang="en-US" smtClean="0"/>
              <a:t>11/18/13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739C4FB-7D33-419B-8833-D1372BFD11C8}"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739C4FB-7D33-419B-8833-D1372BFD11C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739C4FB-7D33-419B-8833-D1372BFD11C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A6734C-E115-4BC5-9FB0-F9BF6FABFDA0}"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A6734C-E115-4BC5-9FB0-F9BF6FABFDA0}" type="datetimeFigureOut">
              <a:rPr lang="en-US" smtClean="0"/>
              <a:t>11/18/13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A6734C-E115-4BC5-9FB0-F9BF6FABFDA0}" type="datetimeFigureOut">
              <a:rPr lang="en-US" smtClean="0"/>
              <a:t>11/18/13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5.xml"/><Relationship Id="rId12" Type="http://schemas.openxmlformats.org/officeDocument/2006/relationships/theme" Target="../theme/theme10.xml"/><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9" Type="http://schemas.openxmlformats.org/officeDocument/2006/relationships/slideLayout" Target="../slideLayouts/slideLayout113.xml"/><Relationship Id="rId10"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6.xml"/><Relationship Id="rId12" Type="http://schemas.openxmlformats.org/officeDocument/2006/relationships/theme" Target="../theme/theme11.xml"/><Relationship Id="rId1" Type="http://schemas.openxmlformats.org/officeDocument/2006/relationships/slideLayout" Target="../slideLayouts/slideLayout116.xml"/><Relationship Id="rId2" Type="http://schemas.openxmlformats.org/officeDocument/2006/relationships/slideLayout" Target="../slideLayouts/slideLayout117.xml"/><Relationship Id="rId3" Type="http://schemas.openxmlformats.org/officeDocument/2006/relationships/slideLayout" Target="../slideLayouts/slideLayout118.xml"/><Relationship Id="rId4" Type="http://schemas.openxmlformats.org/officeDocument/2006/relationships/slideLayout" Target="../slideLayouts/slideLayout119.xml"/><Relationship Id="rId5" Type="http://schemas.openxmlformats.org/officeDocument/2006/relationships/slideLayout" Target="../slideLayouts/slideLayout120.xml"/><Relationship Id="rId6" Type="http://schemas.openxmlformats.org/officeDocument/2006/relationships/slideLayout" Target="../slideLayouts/slideLayout121.xml"/><Relationship Id="rId7" Type="http://schemas.openxmlformats.org/officeDocument/2006/relationships/slideLayout" Target="../slideLayouts/slideLayout122.xml"/><Relationship Id="rId8" Type="http://schemas.openxmlformats.org/officeDocument/2006/relationships/slideLayout" Target="../slideLayouts/slideLayout123.xml"/><Relationship Id="rId9" Type="http://schemas.openxmlformats.org/officeDocument/2006/relationships/slideLayout" Target="../slideLayouts/slideLayout124.xml"/><Relationship Id="rId10"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7.xml"/><Relationship Id="rId12" Type="http://schemas.openxmlformats.org/officeDocument/2006/relationships/theme" Target="../theme/theme12.xml"/><Relationship Id="rId1" Type="http://schemas.openxmlformats.org/officeDocument/2006/relationships/slideLayout" Target="../slideLayouts/slideLayout127.xml"/><Relationship Id="rId2" Type="http://schemas.openxmlformats.org/officeDocument/2006/relationships/slideLayout" Target="../slideLayouts/slideLayout128.xml"/><Relationship Id="rId3" Type="http://schemas.openxmlformats.org/officeDocument/2006/relationships/slideLayout" Target="../slideLayouts/slideLayout129.xml"/><Relationship Id="rId4" Type="http://schemas.openxmlformats.org/officeDocument/2006/relationships/slideLayout" Target="../slideLayouts/slideLayout130.xml"/><Relationship Id="rId5" Type="http://schemas.openxmlformats.org/officeDocument/2006/relationships/slideLayout" Target="../slideLayouts/slideLayout131.xml"/><Relationship Id="rId6" Type="http://schemas.openxmlformats.org/officeDocument/2006/relationships/slideLayout" Target="../slideLayouts/slideLayout132.xml"/><Relationship Id="rId7" Type="http://schemas.openxmlformats.org/officeDocument/2006/relationships/slideLayout" Target="../slideLayouts/slideLayout133.xml"/><Relationship Id="rId8" Type="http://schemas.openxmlformats.org/officeDocument/2006/relationships/slideLayout" Target="../slideLayouts/slideLayout134.xml"/><Relationship Id="rId9" Type="http://schemas.openxmlformats.org/officeDocument/2006/relationships/slideLayout" Target="../slideLayouts/slideLayout135.xml"/><Relationship Id="rId10"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4.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theme" Target="../theme/theme5.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theme" Target="../theme/theme6.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theme" Target="../theme/theme7.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3.xml"/><Relationship Id="rId12" Type="http://schemas.openxmlformats.org/officeDocument/2006/relationships/theme" Target="../theme/theme8.xml"/><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4.xml"/><Relationship Id="rId12" Type="http://schemas.openxmlformats.org/officeDocument/2006/relationships/theme" Target="../theme/theme9.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11/18/13</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4A6734C-E115-4BC5-9FB0-F9BF6FABFDA0}" type="datetimeFigureOut">
              <a:rPr lang="en-US" smtClean="0"/>
              <a:t>11/18/13</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A4A6734C-E115-4BC5-9FB0-F9BF6FABFDA0}" type="datetimeFigureOut">
              <a:rPr lang="en-US" smtClean="0"/>
              <a:t>11/18/13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4A6734C-E115-4BC5-9FB0-F9BF6FABFDA0}" type="datetimeFigureOut">
              <a:rPr lang="en-US" smtClean="0"/>
              <a:t>11/18/13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4A6734C-E115-4BC5-9FB0-F9BF6FABFDA0}" type="datetimeFigureOut">
              <a:rPr lang="en-US" smtClean="0"/>
              <a:t>11/18/13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739C4FB-7D33-419B-8833-D1372BFD11C8}"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4A6734C-E115-4BC5-9FB0-F9BF6FABFDA0}" type="datetimeFigureOut">
              <a:rPr lang="en-US" smtClean="0"/>
              <a:t>11/18/13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D739C4FB-7D33-419B-8833-D1372BFD11C8}"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4A6734C-E115-4BC5-9FB0-F9BF6FABFDA0}" type="datetimeFigureOut">
              <a:rPr lang="en-US" smtClean="0"/>
              <a:t>11/18/13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4A6734C-E115-4BC5-9FB0-F9BF6FABFDA0}" type="datetimeFigureOut">
              <a:rPr lang="en-US" smtClean="0"/>
              <a:t>11/18/13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739C4FB-7D33-419B-8833-D1372BFD11C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4A6734C-E115-4BC5-9FB0-F9BF6FABFDA0}" type="datetimeFigureOut">
              <a:rPr lang="en-US" smtClean="0"/>
              <a:t>11/18/13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739C4FB-7D33-419B-8833-D1372BFD11C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4A6734C-E115-4BC5-9FB0-F9BF6FABFDA0}" type="datetimeFigureOut">
              <a:rPr lang="en-US" smtClean="0"/>
              <a:t>11/18/13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4A6734C-E115-4BC5-9FB0-F9BF6FABFDA0}" type="datetimeFigureOut">
              <a:rPr lang="en-US" smtClean="0"/>
              <a:t>11/18/13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39C4FB-7D33-419B-8833-D1372BFD11C8}"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4A6734C-E115-4BC5-9FB0-F9BF6FABFDA0}" type="datetimeFigureOut">
              <a:rPr lang="en-US" smtClean="0"/>
              <a:t>11/18/13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739C4FB-7D33-419B-8833-D1372BFD11C8}"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audio" Target="../media/audio1.wav"/><Relationship Id="rId1" Type="http://schemas.openxmlformats.org/officeDocument/2006/relationships/slideLayout" Target="../slideLayouts/slideLayout4.xml"/><Relationship Id="rId2"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hyperlink" Target="http://www.govtech.com/"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6" Type="http://schemas.openxmlformats.org/officeDocument/2006/relationships/audio" Target="../media/audio4.wav"/><Relationship Id="rId1" Type="http://schemas.openxmlformats.org/officeDocument/2006/relationships/slideLayout" Target="../slideLayouts/slideLayout117.xml"/><Relationship Id="rId2" Type="http://schemas.openxmlformats.org/officeDocument/2006/relationships/audio" Target="../media/audio4.wav"/></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audio" Target="../media/audio2.wav"/><Relationship Id="rId1" Type="http://schemas.openxmlformats.org/officeDocument/2006/relationships/slideLayout" Target="../slideLayouts/slideLayout41.xml"/><Relationship Id="rId2" Type="http://schemas.openxmlformats.org/officeDocument/2006/relationships/audio" Target="../media/audio2.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www.cfp2013.weebly.com" TargetMode="External"/><Relationship Id="rId4" Type="http://schemas.openxmlformats.org/officeDocument/2006/relationships/image" Target="../media/image27.png"/><Relationship Id="rId5" Type="http://schemas.openxmlformats.org/officeDocument/2006/relationships/audio" Target="../media/audio3.wav"/><Relationship Id="rId1" Type="http://schemas.openxmlformats.org/officeDocument/2006/relationships/slideLayout" Target="../slideLayouts/slideLayout95.xml"/><Relationship Id="rId2"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smtClean="0">
                <a:solidFill>
                  <a:schemeClr val="bg1">
                    <a:lumMod val="20000"/>
                    <a:lumOff val="80000"/>
                  </a:schemeClr>
                </a:solidFill>
                <a:effectLst>
                  <a:glow rad="228600">
                    <a:schemeClr val="accent6">
                      <a:satMod val="175000"/>
                      <a:alpha val="40000"/>
                    </a:schemeClr>
                  </a:glow>
                </a:effectLst>
              </a:rPr>
              <a:t>Compassion for the Paralyzed presents</a:t>
            </a:r>
            <a:endParaRPr lang="en-US" sz="4400" b="1" i="1" dirty="0">
              <a:solidFill>
                <a:schemeClr val="bg1">
                  <a:lumMod val="20000"/>
                  <a:lumOff val="80000"/>
                </a:schemeClr>
              </a:solidFill>
              <a:effectLst>
                <a:glow rad="228600">
                  <a:schemeClr val="accent6">
                    <a:satMod val="175000"/>
                    <a:alpha val="40000"/>
                  </a:schemeClr>
                </a:glow>
              </a:effectLst>
            </a:endParaRPr>
          </a:p>
        </p:txBody>
      </p:sp>
      <p:sp>
        <p:nvSpPr>
          <p:cNvPr id="3" name="Subtitle 2"/>
          <p:cNvSpPr>
            <a:spLocks noGrp="1"/>
          </p:cNvSpPr>
          <p:nvPr>
            <p:ph type="body" idx="1"/>
          </p:nvPr>
        </p:nvSpPr>
        <p:spPr/>
        <p:txBody>
          <a:bodyPr>
            <a:noAutofit/>
          </a:bodyPr>
          <a:lstStyle/>
          <a:p>
            <a:r>
              <a:rPr lang="en-US" sz="4000" dirty="0" smtClean="0">
                <a:solidFill>
                  <a:schemeClr val="bg1">
                    <a:lumMod val="20000"/>
                    <a:lumOff val="80000"/>
                  </a:schemeClr>
                </a:solidFill>
                <a:latin typeface="Arial Black"/>
                <a:cs typeface="Arial Black"/>
              </a:rPr>
              <a:t>The EyeWrite</a:t>
            </a:r>
            <a:endParaRPr lang="en-US" sz="4000" dirty="0" smtClean="0">
              <a:solidFill>
                <a:schemeClr val="bg1">
                  <a:lumMod val="20000"/>
                  <a:lumOff val="80000"/>
                </a:schemeClr>
              </a:solidFill>
              <a:effectLst/>
              <a:latin typeface="Arial Black"/>
              <a:cs typeface="Arial Black"/>
            </a:endParaRPr>
          </a:p>
        </p:txBody>
      </p:sp>
      <p:pic>
        <p:nvPicPr>
          <p:cNvPr id="1026" name="Picture 2" descr="C:\Users\ipeak\Desktop\IMG_24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98930" y="3473873"/>
            <a:ext cx="1018540" cy="135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35207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applause.wav"/>
          </p:stSnd>
        </p:sndAc>
      </p:transition>
    </mc:Choice>
    <mc:Fallback xmlns="">
      <p:transition spd="slow">
        <p:fade/>
        <p:sndAc>
          <p:stSnd>
            <p:snd r:embed="rId4" name="applause.wav"/>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Mind reading computer- Determines how brain regions interact when certain things are displayed on a screen or talked about. (</a:t>
            </a:r>
            <a:r>
              <a:rPr lang="en-US" dirty="0" smtClean="0">
                <a:hlinkClick r:id="rId2"/>
              </a:rPr>
              <a:t>www.govtech.com</a:t>
            </a:r>
            <a:r>
              <a:rPr lang="en-US" dirty="0" smtClean="0"/>
              <a:t>)</a:t>
            </a:r>
          </a:p>
          <a:p>
            <a:endParaRPr lang="en-US" dirty="0" smtClean="0"/>
          </a:p>
          <a:p>
            <a:r>
              <a:rPr lang="en-US" dirty="0" smtClean="0"/>
              <a:t>FMRI scans- Uses FMRI scans to determine if the patient says yes or no. (Altalang.com)</a:t>
            </a:r>
          </a:p>
          <a:p>
            <a:endParaRPr lang="en-US" dirty="0" smtClean="0"/>
          </a:p>
          <a:p>
            <a:r>
              <a:rPr lang="en-US" dirty="0" smtClean="0"/>
              <a:t>Patients can blink a certain amount of times in order to develop letters or to say simple things like yes or no. (Huffpost.com)</a:t>
            </a:r>
          </a:p>
          <a:p>
            <a:pPr marL="45720" indent="0">
              <a:buNone/>
            </a:pPr>
            <a:endParaRPr lang="en-US" dirty="0" smtClean="0"/>
          </a:p>
          <a:p>
            <a:r>
              <a:rPr lang="en-US" dirty="0" smtClean="0"/>
              <a:t>Measuring pupil dilation to determine how the patient feels about what the caregiver or doctor says. (Geekosystem.com)</a:t>
            </a:r>
          </a:p>
        </p:txBody>
      </p:sp>
      <p:sp>
        <p:nvSpPr>
          <p:cNvPr id="2" name="Title 1"/>
          <p:cNvSpPr>
            <a:spLocks noGrp="1"/>
          </p:cNvSpPr>
          <p:nvPr>
            <p:ph type="title"/>
          </p:nvPr>
        </p:nvSpPr>
        <p:spPr/>
        <p:txBody>
          <a:bodyPr/>
          <a:lstStyle/>
          <a:p>
            <a:r>
              <a:rPr lang="en-US" dirty="0" smtClean="0"/>
              <a:t>Competition</a:t>
            </a:r>
            <a:endParaRPr lang="en-US" dirty="0"/>
          </a:p>
        </p:txBody>
      </p:sp>
    </p:spTree>
    <p:extLst>
      <p:ext uri="{BB962C8B-B14F-4D97-AF65-F5344CB8AC3E}">
        <p14:creationId xmlns:p14="http://schemas.microsoft.com/office/powerpoint/2010/main" val="32279499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60000"/>
                    <a:lumOff val="40000"/>
                  </a:schemeClr>
                </a:solidFill>
              </a:rPr>
              <a:t>Budget</a:t>
            </a:r>
            <a:endParaRPr lang="en-US" dirty="0">
              <a:solidFill>
                <a:schemeClr val="bg1">
                  <a:lumMod val="60000"/>
                  <a:lumOff val="4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09683196"/>
              </p:ext>
            </p:extLst>
          </p:nvPr>
        </p:nvGraphicFramePr>
        <p:xfrm>
          <a:off x="416983" y="1845732"/>
          <a:ext cx="7186084" cy="5012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6180999"/>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cashreg.wav"/>
          </p:stSnd>
        </p:sndAc>
      </p:transition>
    </mc:Choice>
    <mc:Fallback xmlns="">
      <p:transition spd="slow">
        <p:fade/>
        <p:sndAc>
          <p:stSnd>
            <p:snd r:embed="rId6" name="cashreg.wav"/>
          </p:stSnd>
        </p:sndAc>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Budget (Continued)</a:t>
            </a:r>
            <a:endParaRPr lang="en-US" dirty="0">
              <a:solidFill>
                <a:schemeClr val="bg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7938759"/>
              </p:ext>
            </p:extLst>
          </p:nvPr>
        </p:nvGraphicFramePr>
        <p:xfrm>
          <a:off x="1947334" y="2365375"/>
          <a:ext cx="7423150" cy="4492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968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3" y="-586740"/>
            <a:ext cx="7772400" cy="2200275"/>
          </a:xfrm>
        </p:spPr>
        <p:txBody>
          <a:bodyPr/>
          <a:lstStyle/>
          <a:p>
            <a:r>
              <a:rPr lang="en-US" dirty="0" smtClean="0"/>
              <a:t>Our mission</a:t>
            </a:r>
            <a:endParaRPr lang="en-US" dirty="0"/>
          </a:p>
        </p:txBody>
      </p:sp>
      <p:sp>
        <p:nvSpPr>
          <p:cNvPr id="3" name="Text Placeholder 2"/>
          <p:cNvSpPr>
            <a:spLocks noGrp="1"/>
          </p:cNvSpPr>
          <p:nvPr>
            <p:ph type="body" idx="1"/>
          </p:nvPr>
        </p:nvSpPr>
        <p:spPr>
          <a:xfrm>
            <a:off x="608013" y="1934802"/>
            <a:ext cx="7772400" cy="2679192"/>
          </a:xfrm>
        </p:spPr>
        <p:txBody>
          <a:bodyPr>
            <a:normAutofit fontScale="85000" lnSpcReduction="20000"/>
          </a:bodyPr>
          <a:lstStyle/>
          <a:p>
            <a:r>
              <a:rPr lang="en-US" dirty="0" smtClean="0"/>
              <a:t>Compassion for the paralyzed (C.F.P.) was founded in the year 2013. C.F.P. is geared towards helping people </a:t>
            </a:r>
            <a:r>
              <a:rPr lang="en-US" dirty="0" err="1" smtClean="0"/>
              <a:t>woth</a:t>
            </a:r>
            <a:r>
              <a:rPr lang="en-US" dirty="0" smtClean="0"/>
              <a:t> locked-in syndrome communicate in a simple way. This is possible by connecting sensors to a contact lens so that the person will be able to write using the Nintendo Wii and movement of the eye. </a:t>
            </a:r>
          </a:p>
          <a:p>
            <a:endParaRPr lang="en-US" dirty="0"/>
          </a:p>
          <a:p>
            <a:r>
              <a:rPr lang="en-US" dirty="0" smtClean="0"/>
              <a:t>The staff at compassion for the paralyzed feel like this is fixing the problem that the people with locked-in syndrome may be irritated that they cannot be understood. We intend to fix that problem in a way that isn’t costly.</a:t>
            </a:r>
            <a:endParaRPr lang="en-US" dirty="0"/>
          </a:p>
        </p:txBody>
      </p:sp>
      <p:pic>
        <p:nvPicPr>
          <p:cNvPr id="4" name="Picture 3"/>
          <p:cNvPicPr>
            <a:picLocks noChangeAspect="1"/>
          </p:cNvPicPr>
          <p:nvPr/>
        </p:nvPicPr>
        <p:blipFill>
          <a:blip r:embed="rId3"/>
          <a:stretch>
            <a:fillRect/>
          </a:stretch>
        </p:blipFill>
        <p:spPr>
          <a:xfrm>
            <a:off x="826559" y="4613994"/>
            <a:ext cx="7553854" cy="2244006"/>
          </a:xfrm>
          <a:prstGeom prst="rect">
            <a:avLst/>
          </a:prstGeom>
        </p:spPr>
      </p:pic>
    </p:spTree>
    <p:extLst>
      <p:ext uri="{BB962C8B-B14F-4D97-AF65-F5344CB8AC3E}">
        <p14:creationId xmlns:p14="http://schemas.microsoft.com/office/powerpoint/2010/main" val="1487188751"/>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drumroll.wav"/>
          </p:stSnd>
        </p:sndAc>
      </p:transition>
    </mc:Choice>
    <mc:Fallback xmlns="">
      <p:transition spd="slow">
        <p:checker/>
        <p:sndAc>
          <p:stSnd>
            <p:snd r:embed="rId4" name="drumroll.wav"/>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4960" y="1676400"/>
            <a:ext cx="6858000" cy="3901440"/>
          </a:xfrm>
        </p:spPr>
        <p:txBody>
          <a:bodyPr>
            <a:normAutofit/>
          </a:bodyPr>
          <a:lstStyle/>
          <a:p>
            <a:r>
              <a:rPr lang="en-US" dirty="0"/>
              <a:t>People with locked-in syndrome have full cognitive ability but are unable to communicate with the people around them. This is because they cannot move any four limbs, however, but they can move their eyes most of the time. 7,000 people are diagnosed with this every year which makes matters worst</a:t>
            </a:r>
          </a:p>
          <a:p>
            <a:r>
              <a:rPr lang="en-US" dirty="0"/>
              <a:t>Locked in syndrome is often caused by stroke induced brain injuries, traumatic head injuries or a ruptured aneurism  (Permanent cardiac or arterial dilation). </a:t>
            </a:r>
          </a:p>
        </p:txBody>
      </p:sp>
      <p:sp>
        <p:nvSpPr>
          <p:cNvPr id="2" name="Title 1"/>
          <p:cNvSpPr>
            <a:spLocks noGrp="1"/>
          </p:cNvSpPr>
          <p:nvPr>
            <p:ph type="title"/>
          </p:nvPr>
        </p:nvSpPr>
        <p:spPr>
          <a:xfrm>
            <a:off x="1013460" y="487680"/>
            <a:ext cx="7543800" cy="1501140"/>
          </a:xfrm>
        </p:spPr>
        <p:txBody>
          <a:bodyPr>
            <a:normAutofit/>
          </a:bodyPr>
          <a:lstStyle/>
          <a:p>
            <a:r>
              <a:rPr lang="en-US" dirty="0" smtClean="0"/>
              <a:t>What is Locked-in Syndrome?</a:t>
            </a:r>
            <a:endParaRPr lang="en-US" dirty="0"/>
          </a:p>
        </p:txBody>
      </p:sp>
      <p:pic>
        <p:nvPicPr>
          <p:cNvPr id="4" name="Picture 3" descr="image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517" y="4591017"/>
            <a:ext cx="3511550" cy="1973645"/>
          </a:xfrm>
          <a:prstGeom prst="ellipse">
            <a:avLst/>
          </a:prstGeom>
          <a:ln>
            <a:noFill/>
          </a:ln>
          <a:effectLst>
            <a:softEdge rad="112500"/>
          </a:effectLst>
        </p:spPr>
      </p:pic>
    </p:spTree>
    <p:extLst>
      <p:ext uri="{BB962C8B-B14F-4D97-AF65-F5344CB8AC3E}">
        <p14:creationId xmlns:p14="http://schemas.microsoft.com/office/powerpoint/2010/main" val="23875855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Locked-in syndrome is very problematic because certain needs and wants of the people that have this disease aren’t accounted for like they would be for someone capable of easily expressing their wants and feelings. People with locked in syndrome can’t express their feelings because of their lack of option to speak. </a:t>
            </a:r>
            <a:endParaRPr lang="en-US" dirty="0"/>
          </a:p>
        </p:txBody>
      </p:sp>
      <p:pic>
        <p:nvPicPr>
          <p:cNvPr id="4" name="Picture 3"/>
          <p:cNvPicPr>
            <a:picLocks noChangeAspect="1"/>
          </p:cNvPicPr>
          <p:nvPr/>
        </p:nvPicPr>
        <p:blipFill>
          <a:blip r:embed="rId2"/>
          <a:stretch>
            <a:fillRect/>
          </a:stretch>
        </p:blipFill>
        <p:spPr>
          <a:xfrm>
            <a:off x="2607733" y="4689264"/>
            <a:ext cx="3945468" cy="1707303"/>
          </a:xfrm>
          <a:prstGeom prst="rect">
            <a:avLst/>
          </a:prstGeom>
        </p:spPr>
      </p:pic>
    </p:spTree>
    <p:extLst>
      <p:ext uri="{BB962C8B-B14F-4D97-AF65-F5344CB8AC3E}">
        <p14:creationId xmlns:p14="http://schemas.microsoft.com/office/powerpoint/2010/main" val="34021384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Content Placeholder 2"/>
          <p:cNvSpPr>
            <a:spLocks noGrp="1"/>
          </p:cNvSpPr>
          <p:nvPr>
            <p:ph idx="1"/>
          </p:nvPr>
        </p:nvSpPr>
        <p:spPr/>
        <p:txBody>
          <a:bodyPr/>
          <a:lstStyle/>
          <a:p>
            <a:pPr marL="0" indent="0">
              <a:buNone/>
            </a:pPr>
            <a:r>
              <a:rPr lang="en-US" dirty="0" smtClean="0"/>
              <a:t>The EyeWrite offers an escape from isolation that comes with Locked-in syndrome. </a:t>
            </a:r>
          </a:p>
          <a:p>
            <a:pPr marL="0" indent="0">
              <a:buNone/>
            </a:pPr>
            <a:endParaRPr lang="en-US" dirty="0"/>
          </a:p>
          <a:p>
            <a:pPr marL="0" indent="0">
              <a:buNone/>
            </a:pPr>
            <a:r>
              <a:rPr lang="en-US" dirty="0" smtClean="0"/>
              <a:t>This is possible because the person with this disease will use the sensor connected to the contact lens to write while the caregiver presses a button that enables the writing to be displayed on the screen.</a:t>
            </a:r>
          </a:p>
        </p:txBody>
      </p:sp>
      <p:pic>
        <p:nvPicPr>
          <p:cNvPr id="4" name="Picture 3"/>
          <p:cNvPicPr>
            <a:picLocks noChangeAspect="1"/>
          </p:cNvPicPr>
          <p:nvPr/>
        </p:nvPicPr>
        <p:blipFill>
          <a:blip r:embed="rId2"/>
          <a:stretch>
            <a:fillRect/>
          </a:stretch>
        </p:blipFill>
        <p:spPr>
          <a:xfrm>
            <a:off x="2150533" y="4351278"/>
            <a:ext cx="4284133" cy="2506722"/>
          </a:xfrm>
          <a:prstGeom prst="rect">
            <a:avLst/>
          </a:prstGeom>
        </p:spPr>
      </p:pic>
    </p:spTree>
    <p:extLst>
      <p:ext uri="{BB962C8B-B14F-4D97-AF65-F5344CB8AC3E}">
        <p14:creationId xmlns:p14="http://schemas.microsoft.com/office/powerpoint/2010/main" val="21117826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000000"/>
                                        </p:clrVal>
                                      </p:to>
                                    </p:set>
                                    <p:set>
                                      <p:cBhvr>
                                        <p:cTn id="7" dur="500" fill="hold"/>
                                        <p:tgtEl>
                                          <p:spTgt spid="3">
                                            <p:txEl>
                                              <p:pRg st="0" end="0"/>
                                            </p:txEl>
                                          </p:spTgt>
                                        </p:tgtEl>
                                        <p:attrNameLst>
                                          <p:attrName>fillcolor</p:attrName>
                                        </p:attrNameLst>
                                      </p:cBhvr>
                                      <p:to>
                                        <p:clrVal>
                                          <a:srgbClr val="000000"/>
                                        </p:clrVal>
                                      </p:to>
                                    </p:set>
                                    <p:set>
                                      <p:cBhvr>
                                        <p:cTn id="8" dur="500" fill="hold"/>
                                        <p:tgtEl>
                                          <p:spTgt spid="3">
                                            <p:txEl>
                                              <p:pRg st="0" end="0"/>
                                            </p:txEl>
                                          </p:spTgt>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3">
                                            <p:txEl>
                                              <p:pRg st="2" end="2"/>
                                            </p:txEl>
                                          </p:spTgt>
                                        </p:tgtEl>
                                        <p:attrNameLst>
                                          <p:attrName>style.color</p:attrName>
                                        </p:attrNameLst>
                                      </p:cBhvr>
                                      <p:to>
                                        <p:clrVal>
                                          <a:srgbClr val="000000"/>
                                        </p:clrVal>
                                      </p:to>
                                    </p:set>
                                    <p:set>
                                      <p:cBhvr>
                                        <p:cTn id="11" dur="500" fill="hold"/>
                                        <p:tgtEl>
                                          <p:spTgt spid="3">
                                            <p:txEl>
                                              <p:pRg st="2" end="2"/>
                                            </p:txEl>
                                          </p:spTgt>
                                        </p:tgtEl>
                                        <p:attrNameLst>
                                          <p:attrName>fillcolor</p:attrName>
                                        </p:attrNameLst>
                                      </p:cBhvr>
                                      <p:to>
                                        <p:clrVal>
                                          <a:srgbClr val="000000"/>
                                        </p:clrVal>
                                      </p:to>
                                    </p:set>
                                    <p:set>
                                      <p:cBhvr>
                                        <p:cTn id="12"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BFFFC"/>
                </a:solidFill>
              </a:rPr>
              <a:t>How the EyeWrite is made</a:t>
            </a:r>
            <a:endParaRPr lang="en-US" dirty="0">
              <a:solidFill>
                <a:srgbClr val="8BFFFC"/>
              </a:solidFill>
            </a:endParaRPr>
          </a:p>
        </p:txBody>
      </p:sp>
      <p:sp>
        <p:nvSpPr>
          <p:cNvPr id="3" name="Content Placeholder 2"/>
          <p:cNvSpPr>
            <a:spLocks noGrp="1"/>
          </p:cNvSpPr>
          <p:nvPr>
            <p:ph idx="1"/>
          </p:nvPr>
        </p:nvSpPr>
        <p:spPr>
          <a:xfrm>
            <a:off x="457200" y="1417638"/>
            <a:ext cx="8229600" cy="4709160"/>
          </a:xfrm>
        </p:spPr>
        <p:txBody>
          <a:bodyPr/>
          <a:lstStyle/>
          <a:p>
            <a:r>
              <a:rPr lang="en-US" dirty="0" smtClean="0"/>
              <a:t>The EyeWrite is made by </a:t>
            </a:r>
            <a:r>
              <a:rPr lang="en-US" dirty="0"/>
              <a:t>attaching small infrared sensors onto an eye contact </a:t>
            </a:r>
            <a:r>
              <a:rPr lang="en-US" dirty="0" smtClean="0"/>
              <a:t>lens </a:t>
            </a:r>
            <a:r>
              <a:rPr lang="en-US" dirty="0"/>
              <a:t>that connects to the Wii motion sensor and allows you to create letters by using a program on the Wii that turns movement into letters.</a:t>
            </a:r>
          </a:p>
          <a:p>
            <a:endParaRPr lang="en-US" dirty="0"/>
          </a:p>
        </p:txBody>
      </p:sp>
      <p:pic>
        <p:nvPicPr>
          <p:cNvPr id="4" name="Picture 3"/>
          <p:cNvPicPr>
            <a:picLocks noChangeAspect="1"/>
          </p:cNvPicPr>
          <p:nvPr/>
        </p:nvPicPr>
        <p:blipFill>
          <a:blip r:embed="rId2"/>
          <a:stretch>
            <a:fillRect/>
          </a:stretch>
        </p:blipFill>
        <p:spPr>
          <a:xfrm>
            <a:off x="2976032" y="3887364"/>
            <a:ext cx="3139393" cy="2239434"/>
          </a:xfrm>
          <a:prstGeom prst="rect">
            <a:avLst/>
          </a:prstGeom>
        </p:spPr>
      </p:pic>
    </p:spTree>
    <p:extLst>
      <p:ext uri="{BB962C8B-B14F-4D97-AF65-F5344CB8AC3E}">
        <p14:creationId xmlns:p14="http://schemas.microsoft.com/office/powerpoint/2010/main" val="38189030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the problem need to be addressed?</a:t>
            </a:r>
            <a:endParaRPr lang="en-US" dirty="0"/>
          </a:p>
        </p:txBody>
      </p:sp>
      <p:sp>
        <p:nvSpPr>
          <p:cNvPr id="3" name="Content Placeholder 2"/>
          <p:cNvSpPr>
            <a:spLocks noGrp="1"/>
          </p:cNvSpPr>
          <p:nvPr>
            <p:ph idx="1"/>
          </p:nvPr>
        </p:nvSpPr>
        <p:spPr/>
        <p:txBody>
          <a:bodyPr/>
          <a:lstStyle/>
          <a:p>
            <a:r>
              <a:rPr lang="en-US" dirty="0" smtClean="0"/>
              <a:t>This problem needs to be solved because people who are have this disability aren’t able to communicate with the people around them. </a:t>
            </a:r>
          </a:p>
          <a:p>
            <a:r>
              <a:rPr lang="en-US" dirty="0" smtClean="0"/>
              <a:t>Without communication or being able to move, people will never be able to say when they’re hungry or thirsty or even if they prefer something better than something else.</a:t>
            </a:r>
            <a:endParaRPr lang="en-US" dirty="0"/>
          </a:p>
        </p:txBody>
      </p:sp>
      <p:pic>
        <p:nvPicPr>
          <p:cNvPr id="4" name="Picture 3"/>
          <p:cNvPicPr>
            <a:picLocks noChangeAspect="1"/>
          </p:cNvPicPr>
          <p:nvPr/>
        </p:nvPicPr>
        <p:blipFill>
          <a:blip r:embed="rId2"/>
          <a:stretch>
            <a:fillRect/>
          </a:stretch>
        </p:blipFill>
        <p:spPr>
          <a:xfrm>
            <a:off x="6912534" y="5123159"/>
            <a:ext cx="1460500" cy="1264731"/>
          </a:xfrm>
          <a:prstGeom prst="rect">
            <a:avLst/>
          </a:prstGeom>
        </p:spPr>
      </p:pic>
    </p:spTree>
    <p:extLst>
      <p:ext uri="{BB962C8B-B14F-4D97-AF65-F5344CB8AC3E}">
        <p14:creationId xmlns:p14="http://schemas.microsoft.com/office/powerpoint/2010/main" val="173188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70588" l="0"/>
                                      </p:by>
                                    </p:animClr>
                                    <p:animClr clrSpc="hsl" dir="cw">
                                      <p:cBhvr>
                                        <p:cTn id="7" dur="500" fill="hold"/>
                                        <p:tgtEl>
                                          <p:spTgt spid="3">
                                            <p:txEl>
                                              <p:pRg st="0" end="0"/>
                                            </p:txEl>
                                          </p:spTgt>
                                        </p:tgtEl>
                                        <p:attrNameLst>
                                          <p:attrName>fillcolor</p:attrName>
                                        </p:attrNameLst>
                                      </p:cBhvr>
                                      <p:by>
                                        <p:hsl h="0" s="-70588" l="0"/>
                                      </p:by>
                                    </p:animClr>
                                    <p:animClr clrSpc="hsl" dir="cw">
                                      <p:cBhvr>
                                        <p:cTn id="8" dur="500" fill="hold"/>
                                        <p:tgtEl>
                                          <p:spTgt spid="3">
                                            <p:txEl>
                                              <p:pRg st="0" end="0"/>
                                            </p:txEl>
                                          </p:spTgt>
                                        </p:tgtEl>
                                        <p:attrNameLst>
                                          <p:attrName>stroke.color</p:attrName>
                                        </p:attrNameLst>
                                      </p:cBhvr>
                                      <p:by>
                                        <p:hsl h="0" s="-70588" l="0"/>
                                      </p:by>
                                    </p:animClr>
                                    <p:set>
                                      <p:cBhvr>
                                        <p:cTn id="9" dur="500" fill="hold"/>
                                        <p:tgtEl>
                                          <p:spTgt spid="3">
                                            <p:txEl>
                                              <p:pRg st="0" end="0"/>
                                            </p:txEl>
                                          </p:spTgt>
                                        </p:tgtEl>
                                        <p:attrNameLst>
                                          <p:attrName>fill.type</p:attrName>
                                        </p:attrNameLst>
                                      </p:cBhvr>
                                      <p:to>
                                        <p:strVal val="solid"/>
                                      </p:to>
                                    </p:set>
                                  </p:childTnLst>
                                </p:cTn>
                              </p:par>
                              <p:par>
                                <p:cTn id="10" presetID="25" presetClass="emph" presetSubtype="0" fill="hold" nodeType="withEffect">
                                  <p:stCondLst>
                                    <p:cond delay="0"/>
                                  </p:stCondLst>
                                  <p:childTnLst>
                                    <p:animClr clrSpc="hsl" dir="cw">
                                      <p:cBhvr override="childStyle">
                                        <p:cTn id="11" dur="500" fill="hold"/>
                                        <p:tgtEl>
                                          <p:spTgt spid="3">
                                            <p:txEl>
                                              <p:pRg st="1" end="1"/>
                                            </p:txEl>
                                          </p:spTgt>
                                        </p:tgtEl>
                                        <p:attrNameLst>
                                          <p:attrName>style.color</p:attrName>
                                        </p:attrNameLst>
                                      </p:cBhvr>
                                      <p:by>
                                        <p:hsl h="0" s="-70588" l="0"/>
                                      </p:by>
                                    </p:animClr>
                                    <p:animClr clrSpc="hsl" dir="cw">
                                      <p:cBhvr>
                                        <p:cTn id="12" dur="500" fill="hold"/>
                                        <p:tgtEl>
                                          <p:spTgt spid="3">
                                            <p:txEl>
                                              <p:pRg st="1" end="1"/>
                                            </p:txEl>
                                          </p:spTgt>
                                        </p:tgtEl>
                                        <p:attrNameLst>
                                          <p:attrName>fillcolor</p:attrName>
                                        </p:attrNameLst>
                                      </p:cBhvr>
                                      <p:by>
                                        <p:hsl h="0" s="-70588" l="0"/>
                                      </p:by>
                                    </p:animClr>
                                    <p:animClr clrSpc="hsl" dir="cw">
                                      <p:cBhvr>
                                        <p:cTn id="13" dur="500" fill="hold"/>
                                        <p:tgtEl>
                                          <p:spTgt spid="3">
                                            <p:txEl>
                                              <p:pRg st="1" end="1"/>
                                            </p:txEl>
                                          </p:spTgt>
                                        </p:tgtEl>
                                        <p:attrNameLst>
                                          <p:attrName>stroke.color</p:attrName>
                                        </p:attrNameLst>
                                      </p:cBhvr>
                                      <p:by>
                                        <p:hsl h="0" s="-70588" l="0"/>
                                      </p:by>
                                    </p:animClr>
                                    <p:set>
                                      <p:cBhvr>
                                        <p:cTn id="14"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audience</a:t>
            </a:r>
            <a:endParaRPr lang="en-US" dirty="0"/>
          </a:p>
        </p:txBody>
      </p:sp>
      <p:sp>
        <p:nvSpPr>
          <p:cNvPr id="3" name="Content Placeholder 2"/>
          <p:cNvSpPr>
            <a:spLocks noGrp="1"/>
          </p:cNvSpPr>
          <p:nvPr>
            <p:ph sz="quarter" idx="1"/>
          </p:nvPr>
        </p:nvSpPr>
        <p:spPr/>
        <p:txBody>
          <a:bodyPr/>
          <a:lstStyle/>
          <a:p>
            <a:pPr marL="0" indent="0">
              <a:buNone/>
            </a:pPr>
            <a:r>
              <a:rPr lang="en-US" dirty="0" smtClean="0">
                <a:solidFill>
                  <a:schemeClr val="accent3">
                    <a:lumMod val="50000"/>
                  </a:schemeClr>
                </a:solidFill>
              </a:rPr>
              <a:t>C.F.P’s audience is people with locked in syndrome and people  that take care of people with locked in syndrome.</a:t>
            </a:r>
          </a:p>
          <a:p>
            <a:pPr marL="0" indent="0">
              <a:buNone/>
            </a:pPr>
            <a:endParaRPr lang="en-US" dirty="0">
              <a:solidFill>
                <a:schemeClr val="accent3">
                  <a:lumMod val="50000"/>
                </a:schemeClr>
              </a:solidFill>
            </a:endParaRPr>
          </a:p>
          <a:p>
            <a:pPr marL="0" indent="0">
              <a:buNone/>
            </a:pPr>
            <a:r>
              <a:rPr lang="en-US" dirty="0" smtClean="0">
                <a:solidFill>
                  <a:schemeClr val="accent3">
                    <a:lumMod val="50000"/>
                  </a:schemeClr>
                </a:solidFill>
              </a:rPr>
              <a:t>You can get Locked-in syndrome at any age so there is no particular age in mind.</a:t>
            </a:r>
            <a:endParaRPr lang="en-US" dirty="0">
              <a:solidFill>
                <a:schemeClr val="accent3">
                  <a:lumMod val="50000"/>
                </a:schemeClr>
              </a:solidFill>
            </a:endParaRPr>
          </a:p>
        </p:txBody>
      </p:sp>
      <p:pic>
        <p:nvPicPr>
          <p:cNvPr id="4" name="Picture 3"/>
          <p:cNvPicPr>
            <a:picLocks noChangeAspect="1"/>
          </p:cNvPicPr>
          <p:nvPr/>
        </p:nvPicPr>
        <p:blipFill>
          <a:blip r:embed="rId2"/>
          <a:stretch>
            <a:fillRect/>
          </a:stretch>
        </p:blipFill>
        <p:spPr>
          <a:xfrm>
            <a:off x="2032001" y="4398432"/>
            <a:ext cx="4826000" cy="2002367"/>
          </a:xfrm>
          <a:prstGeom prst="rect">
            <a:avLst/>
          </a:prstGeom>
        </p:spPr>
      </p:pic>
    </p:spTree>
    <p:extLst>
      <p:ext uri="{BB962C8B-B14F-4D97-AF65-F5344CB8AC3E}">
        <p14:creationId xmlns:p14="http://schemas.microsoft.com/office/powerpoint/2010/main" val="1881685201"/>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For now, the EyeWrite can only be accessed from the website </a:t>
            </a:r>
            <a:r>
              <a:rPr lang="en-US" dirty="0" smtClean="0">
                <a:hlinkClick r:id="rId3"/>
              </a:rPr>
              <a:t>www.cfp2013.weebly.com</a:t>
            </a:r>
            <a:r>
              <a:rPr lang="en-US" dirty="0" smtClean="0"/>
              <a:t>. </a:t>
            </a:r>
          </a:p>
          <a:p>
            <a:endParaRPr lang="en-US" dirty="0"/>
          </a:p>
          <a:p>
            <a:endParaRPr lang="en-US" dirty="0" smtClean="0"/>
          </a:p>
          <a:p>
            <a:endParaRPr lang="en-US" dirty="0"/>
          </a:p>
          <a:p>
            <a:endParaRPr lang="en-US" dirty="0" smtClean="0"/>
          </a:p>
          <a:p>
            <a:endParaRPr lang="en-US" dirty="0"/>
          </a:p>
          <a:p>
            <a:r>
              <a:rPr lang="en-US" dirty="0" smtClean="0"/>
              <a:t>The person purchasing this would have to order it from the website and it will be shipped directly to them.</a:t>
            </a:r>
            <a:endParaRPr lang="en-US" dirty="0"/>
          </a:p>
        </p:txBody>
      </p:sp>
      <p:sp>
        <p:nvSpPr>
          <p:cNvPr id="2" name="Title 1"/>
          <p:cNvSpPr>
            <a:spLocks noGrp="1"/>
          </p:cNvSpPr>
          <p:nvPr>
            <p:ph type="title"/>
          </p:nvPr>
        </p:nvSpPr>
        <p:spPr/>
        <p:txBody>
          <a:bodyPr>
            <a:normAutofit fontScale="90000"/>
          </a:bodyPr>
          <a:lstStyle/>
          <a:p>
            <a:r>
              <a:rPr lang="en-US" dirty="0" smtClean="0"/>
              <a:t>Getting the EyeWrite to the market</a:t>
            </a:r>
            <a:endParaRPr lang="en-US" dirty="0"/>
          </a:p>
        </p:txBody>
      </p:sp>
      <p:pic>
        <p:nvPicPr>
          <p:cNvPr id="4" name="Picture 3"/>
          <p:cNvPicPr>
            <a:picLocks noChangeAspect="1"/>
          </p:cNvPicPr>
          <p:nvPr/>
        </p:nvPicPr>
        <p:blipFill>
          <a:blip r:embed="rId4"/>
          <a:stretch>
            <a:fillRect/>
          </a:stretch>
        </p:blipFill>
        <p:spPr>
          <a:xfrm>
            <a:off x="2666999" y="3450166"/>
            <a:ext cx="2836334" cy="1782234"/>
          </a:xfrm>
          <a:prstGeom prst="rect">
            <a:avLst/>
          </a:prstGeom>
        </p:spPr>
      </p:pic>
    </p:spTree>
    <p:extLst>
      <p:ext uri="{BB962C8B-B14F-4D97-AF65-F5344CB8AC3E}">
        <p14:creationId xmlns:p14="http://schemas.microsoft.com/office/powerpoint/2010/main" val="409078333"/>
      </p:ext>
    </p:extLst>
  </p:cSld>
  <p:clrMapOvr>
    <a:masterClrMapping/>
  </p:clrMapOvr>
  <mc:AlternateContent xmlns:mc="http://schemas.openxmlformats.org/markup-compatibility/2006" xmlns:p14="http://schemas.microsoft.com/office/powerpoint/2010/main">
    <mc:Choice Requires="p14">
      <p:transition spd="slow">
        <p14:flash/>
        <p:sndAc>
          <p:stSnd>
            <p:snd r:embed="rId2" name="breeze.wav"/>
          </p:stSnd>
        </p:sndAc>
      </p:transition>
    </mc:Choice>
    <mc:Fallback xmlns="">
      <p:transition spd="slow">
        <p:fade/>
        <p:sndAc>
          <p:stSnd>
            <p:snd r:embed="rId5" name="breeze.wav"/>
          </p:stSnd>
        </p:sndAc>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10.xml.rels><?xml version="1.0" encoding="UTF-8" standalone="yes"?>
<Relationships xmlns="http://schemas.openxmlformats.org/package/2006/relationships"><Relationship Id="rId1" Type="http://schemas.openxmlformats.org/officeDocument/2006/relationships/image" Target="../media/image18.jpeg"/></Relationships>
</file>

<file path=ppt/theme/_rels/theme12.xml.rels><?xml version="1.0" encoding="UTF-8" standalone="yes"?>
<Relationships xmlns="http://schemas.openxmlformats.org/package/2006/relationships"><Relationship Id="rId1" Type="http://schemas.openxmlformats.org/officeDocument/2006/relationships/image" Target="../media/image14.jpeg"/></Relationships>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_rels/theme4.xml.rels><?xml version="1.0" encoding="UTF-8" standalone="yes"?>
<Relationships xmlns="http://schemas.openxmlformats.org/package/2006/relationships"><Relationship Id="rId1" Type="http://schemas.openxmlformats.org/officeDocument/2006/relationships/image" Target="../media/image11.jpeg"/></Relationships>
</file>

<file path=ppt/theme/_rels/theme5.xml.rels><?xml version="1.0" encoding="UTF-8" standalone="yes"?>
<Relationships xmlns="http://schemas.openxmlformats.org/package/2006/relationships"><Relationship Id="rId1" Type="http://schemas.openxmlformats.org/officeDocument/2006/relationships/image" Target="../media/image12.jpeg"/></Relationships>
</file>

<file path=ppt/theme/_rels/theme6.xml.rels><?xml version="1.0" encoding="UTF-8" standalone="yes"?>
<Relationships xmlns="http://schemas.openxmlformats.org/package/2006/relationships"><Relationship Id="rId1" Type="http://schemas.openxmlformats.org/officeDocument/2006/relationships/image" Target="../media/image13.jpeg"/></Relationships>
</file>

<file path=ppt/theme/_rels/theme7.xml.rels><?xml version="1.0" encoding="UTF-8" standalone="yes"?>
<Relationships xmlns="http://schemas.openxmlformats.org/package/2006/relationships"><Relationship Id="rId1" Type="http://schemas.openxmlformats.org/officeDocument/2006/relationships/image" Target="../media/image14.jpeg"/></Relationships>
</file>

<file path=ppt/theme/_rels/theme8.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s>
</file>

<file path=ppt/theme/_rels/theme9.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Travelog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Spring">
  <a:themeElements>
    <a:clrScheme name="Custom 1">
      <a:dk1>
        <a:srgbClr val="FFFFFF"/>
      </a:dk1>
      <a:lt1>
        <a:srgbClr val="1F497D"/>
      </a:lt1>
      <a:dk2>
        <a:srgbClr val="C0504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12.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Summ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4.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Austin">
  <a:themeElements>
    <a:clrScheme name="Custom 1">
      <a:dk1>
        <a:srgbClr val="FFFFFF"/>
      </a:dk1>
      <a:lt1>
        <a:srgbClr val="1F497D"/>
      </a:lt1>
      <a:dk2>
        <a:srgbClr val="C0504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Civic">
  <a:themeElements>
    <a:clrScheme name="Custom 1">
      <a:dk1>
        <a:srgbClr val="FFFFFF"/>
      </a:dk1>
      <a:lt1>
        <a:srgbClr val="1F497D"/>
      </a:lt1>
      <a:dk2>
        <a:srgbClr val="C0504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agneto"/>
        <a:ea typeface=""/>
        <a:cs typeface=""/>
      </a:majorFont>
      <a:minorFont>
        <a:latin typeface="Candara"/>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368</TotalTime>
  <Words>607</Words>
  <Application>Microsoft Macintosh PowerPoint</Application>
  <PresentationFormat>On-screen Show (4:3)</PresentationFormat>
  <Paragraphs>44</Paragraphs>
  <Slides>12</Slides>
  <Notes>0</Notes>
  <HiddenSlides>0</HiddenSlides>
  <MMClips>0</MMClips>
  <ScaleCrop>false</ScaleCrop>
  <HeadingPairs>
    <vt:vector size="4" baseType="variant">
      <vt:variant>
        <vt:lpstr>Theme</vt:lpstr>
      </vt:variant>
      <vt:variant>
        <vt:i4>12</vt:i4>
      </vt:variant>
      <vt:variant>
        <vt:lpstr>Slide Titles</vt:lpstr>
      </vt:variant>
      <vt:variant>
        <vt:i4>12</vt:i4>
      </vt:variant>
    </vt:vector>
  </HeadingPairs>
  <TitlesOfParts>
    <vt:vector size="24" baseType="lpstr">
      <vt:lpstr>Travelogue</vt:lpstr>
      <vt:lpstr>Executive</vt:lpstr>
      <vt:lpstr>Summer</vt:lpstr>
      <vt:lpstr>Clarity</vt:lpstr>
      <vt:lpstr>Metro</vt:lpstr>
      <vt:lpstr>Apex</vt:lpstr>
      <vt:lpstr>Austin</vt:lpstr>
      <vt:lpstr>Civic</vt:lpstr>
      <vt:lpstr>Waveform</vt:lpstr>
      <vt:lpstr>Grid</vt:lpstr>
      <vt:lpstr>Spring</vt:lpstr>
      <vt:lpstr>1_Austin</vt:lpstr>
      <vt:lpstr>Compassion for the Paralyzed presents</vt:lpstr>
      <vt:lpstr>Our mission</vt:lpstr>
      <vt:lpstr>What is Locked-in Syndrome?</vt:lpstr>
      <vt:lpstr>The Problem</vt:lpstr>
      <vt:lpstr>The solution</vt:lpstr>
      <vt:lpstr>How the EyeWrite is made</vt:lpstr>
      <vt:lpstr>Why does the problem need to be addressed?</vt:lpstr>
      <vt:lpstr>Our audience</vt:lpstr>
      <vt:lpstr>Getting the EyeWrite to the market</vt:lpstr>
      <vt:lpstr>Competition</vt:lpstr>
      <vt:lpstr>Budget</vt:lpstr>
      <vt:lpstr>Budget (Continued)</vt:lpstr>
    </vt:vector>
  </TitlesOfParts>
  <Company>Broward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EyeWrite</dc:title>
  <dc:creator>SBBC Student</dc:creator>
  <cp:lastModifiedBy>SBBC Student</cp:lastModifiedBy>
  <cp:revision>31</cp:revision>
  <dcterms:created xsi:type="dcterms:W3CDTF">2013-11-05T17:41:12Z</dcterms:created>
  <dcterms:modified xsi:type="dcterms:W3CDTF">2013-11-18T19:19:43Z</dcterms:modified>
</cp:coreProperties>
</file>